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58" r:id="rId6"/>
  </p:sldIdLst>
  <p:sldSz cx="9906000" cy="6858000" type="A4"/>
  <p:notesSz cx="6797675" cy="9926638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B1"/>
    <a:srgbClr val="B9E1E8"/>
    <a:srgbClr val="FFE1C1"/>
    <a:srgbClr val="F89828"/>
    <a:srgbClr val="C999C6"/>
    <a:srgbClr val="954ECA"/>
    <a:srgbClr val="5F5F5F"/>
    <a:srgbClr val="639729"/>
    <a:srgbClr val="33CC33"/>
    <a:srgbClr val="101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6D70F7-707D-E206-D5B3-9CBBCC321868}" v="21" dt="2025-07-08T09:53:44.1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12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8"/>
        <p:guide pos="214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drebø, Bodil" userId="S::bodine@ihelse.net::29d12263-4c37-417b-9955-3d5f67c0dfe8" providerId="AD" clId="Web-{E3C17EA0-E465-B9BD-0C60-4CB0DD63E903}"/>
    <pc:docChg chg="modSld">
      <pc:chgData name="Nedrebø, Bodil" userId="S::bodine@ihelse.net::29d12263-4c37-417b-9955-3d5f67c0dfe8" providerId="AD" clId="Web-{E3C17EA0-E465-B9BD-0C60-4CB0DD63E903}" dt="2025-05-06T07:35:57.373" v="65" actId="20577"/>
      <pc:docMkLst>
        <pc:docMk/>
      </pc:docMkLst>
      <pc:sldChg chg="modSp">
        <pc:chgData name="Nedrebø, Bodil" userId="S::bodine@ihelse.net::29d12263-4c37-417b-9955-3d5f67c0dfe8" providerId="AD" clId="Web-{E3C17EA0-E465-B9BD-0C60-4CB0DD63E903}" dt="2025-05-06T07:34:45.560" v="41" actId="20577"/>
        <pc:sldMkLst>
          <pc:docMk/>
          <pc:sldMk cId="4049030826" sldId="258"/>
        </pc:sldMkLst>
      </pc:sldChg>
      <pc:sldChg chg="modSp">
        <pc:chgData name="Nedrebø, Bodil" userId="S::bodine@ihelse.net::29d12263-4c37-417b-9955-3d5f67c0dfe8" providerId="AD" clId="Web-{E3C17EA0-E465-B9BD-0C60-4CB0DD63E903}" dt="2025-05-06T07:35:57.373" v="65" actId="20577"/>
        <pc:sldMkLst>
          <pc:docMk/>
          <pc:sldMk cId="778312030" sldId="259"/>
        </pc:sldMkLst>
      </pc:sldChg>
    </pc:docChg>
  </pc:docChgLst>
  <pc:docChgLst>
    <pc:chgData name="Nedrebø, Bodil" userId="S::bodine@ihelse.net::29d12263-4c37-417b-9955-3d5f67c0dfe8" providerId="AD" clId="Web-{836D70F7-707D-E206-D5B3-9CBBCC321868}"/>
    <pc:docChg chg="modSld">
      <pc:chgData name="Nedrebø, Bodil" userId="S::bodine@ihelse.net::29d12263-4c37-417b-9955-3d5f67c0dfe8" providerId="AD" clId="Web-{836D70F7-707D-E206-D5B3-9CBBCC321868}" dt="2025-07-08T09:53:44.164" v="9" actId="20577"/>
      <pc:docMkLst>
        <pc:docMk/>
      </pc:docMkLst>
      <pc:sldChg chg="modSp">
        <pc:chgData name="Nedrebø, Bodil" userId="S::bodine@ihelse.net::29d12263-4c37-417b-9955-3d5f67c0dfe8" providerId="AD" clId="Web-{836D70F7-707D-E206-D5B3-9CBBCC321868}" dt="2025-07-08T09:53:44.164" v="9" actId="20577"/>
        <pc:sldMkLst>
          <pc:docMk/>
          <pc:sldMk cId="4049030826" sldId="258"/>
        </pc:sldMkLst>
        <pc:spChg chg="mod">
          <ac:chgData name="Nedrebø, Bodil" userId="S::bodine@ihelse.net::29d12263-4c37-417b-9955-3d5f67c0dfe8" providerId="AD" clId="Web-{836D70F7-707D-E206-D5B3-9CBBCC321868}" dt="2025-07-08T09:53:44.164" v="9" actId="20577"/>
          <ac:spMkLst>
            <pc:docMk/>
            <pc:sldMk cId="4049030826" sldId="258"/>
            <ac:spMk id="7" creationId="{00000000-0000-0000-0000-000000000000}"/>
          </ac:spMkLst>
        </pc:spChg>
      </pc:sldChg>
    </pc:docChg>
  </pc:docChgLst>
  <pc:docChgLst>
    <pc:chgData name="Lobekk, Mona" userId="S::monlob@ihelse.net::a9093db5-fb26-408b-8269-c6d25f410a09" providerId="AD" clId="Web-{66FD1A65-6351-49BC-941B-29C5E6568294}"/>
    <pc:docChg chg="modSld">
      <pc:chgData name="Lobekk, Mona" userId="S::monlob@ihelse.net::a9093db5-fb26-408b-8269-c6d25f410a09" providerId="AD" clId="Web-{66FD1A65-6351-49BC-941B-29C5E6568294}" dt="2025-05-06T07:40:05.851" v="7" actId="20577"/>
      <pc:docMkLst>
        <pc:docMk/>
      </pc:docMkLst>
      <pc:sldChg chg="modSp">
        <pc:chgData name="Lobekk, Mona" userId="S::monlob@ihelse.net::a9093db5-fb26-408b-8269-c6d25f410a09" providerId="AD" clId="Web-{66FD1A65-6351-49BC-941B-29C5E6568294}" dt="2025-05-06T07:40:05.851" v="7" actId="20577"/>
        <pc:sldMkLst>
          <pc:docMk/>
          <pc:sldMk cId="778312030" sldId="25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0" y="2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b-NO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0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23ECD6-52B0-4A05-B84A-6829F7FC18A4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26104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20" y="2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b-NO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61" y="4715153"/>
            <a:ext cx="4984961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20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BB80E1-9EE0-4375-BC13-3B21A0CB5380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12990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0720" y="2924175"/>
            <a:ext cx="8654586" cy="1263650"/>
          </a:xfrm>
          <a:solidFill>
            <a:schemeClr val="bg1">
              <a:alpha val="73000"/>
            </a:schemeClr>
          </a:solidFill>
        </p:spPr>
        <p:txBody>
          <a:bodyPr anchor="ctr"/>
          <a:lstStyle>
            <a:lvl1pPr marL="360000" algn="l">
              <a:defRPr sz="3200">
                <a:solidFill>
                  <a:schemeClr val="tx2">
                    <a:lumMod val="75000"/>
                  </a:schemeClr>
                </a:solidFill>
                <a:latin typeface="Constantia" panose="02030602050306030303" pitchFamily="18" charset="0"/>
              </a:defRPr>
            </a:lvl1pPr>
          </a:lstStyle>
          <a:p>
            <a:r>
              <a:rPr lang="nb-NO" noProof="0"/>
              <a:t>Klikk for å redigere tittelstil</a:t>
            </a:r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0"/>
          </p:nvPr>
        </p:nvSpPr>
        <p:spPr>
          <a:xfrm>
            <a:off x="670719" y="4257675"/>
            <a:ext cx="8654181" cy="1219200"/>
          </a:xfrm>
          <a:solidFill>
            <a:schemeClr val="bg1">
              <a:alpha val="73000"/>
            </a:schemeClr>
          </a:solidFill>
        </p:spPr>
        <p:txBody>
          <a:bodyPr anchor="ctr">
            <a:normAutofit/>
          </a:bodyPr>
          <a:lstStyle>
            <a:lvl1pPr marL="36000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nb-NO" noProof="0"/>
              <a:t>Klikk for å redigere tekststiler i malen</a:t>
            </a:r>
          </a:p>
        </p:txBody>
      </p:sp>
      <p:sp>
        <p:nvSpPr>
          <p:cNvPr id="7" name="TekstSylinder 6"/>
          <p:cNvSpPr txBox="1"/>
          <p:nvPr userDrawn="1"/>
        </p:nvSpPr>
        <p:spPr>
          <a:xfrm>
            <a:off x="6191250" y="6134100"/>
            <a:ext cx="3147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b="1">
                <a:solidFill>
                  <a:schemeClr val="bg1"/>
                </a:solidFill>
              </a:rPr>
              <a:t>www.jdps.no</a:t>
            </a:r>
            <a:endParaRPr lang="en-GB" b="1">
              <a:solidFill>
                <a:schemeClr val="bg1"/>
              </a:solidFill>
            </a:endParaRPr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618" y="739688"/>
            <a:ext cx="2536214" cy="1301701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99" y="504600"/>
            <a:ext cx="4344845" cy="2587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 tIns="21600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tellysbilde, en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51300" y="3844926"/>
            <a:ext cx="8720400" cy="1362075"/>
          </a:xfrm>
        </p:spPr>
        <p:txBody>
          <a:bodyPr anchor="t"/>
          <a:lstStyle>
            <a:lvl1pPr algn="l">
              <a:defRPr sz="3200" b="1" cap="none" baseline="0">
                <a:solidFill>
                  <a:schemeClr val="tx2">
                    <a:lumMod val="75000"/>
                  </a:schemeClr>
                </a:solidFill>
                <a:latin typeface="Constantia" panose="02030602050306030303" pitchFamily="18" charset="0"/>
              </a:defRPr>
            </a:lvl1pPr>
          </a:lstStyle>
          <a:p>
            <a:r>
              <a:rPr lang="nb-NO" noProof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51300" y="2876551"/>
            <a:ext cx="8720400" cy="9683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noProof="0"/>
              <a:t>Klikk for å redigere tekststiler i malen</a:t>
            </a:r>
          </a:p>
        </p:txBody>
      </p:sp>
      <p:sp>
        <p:nvSpPr>
          <p:cNvPr id="10" name="Rektangel 9"/>
          <p:cNvSpPr/>
          <p:nvPr userDrawn="1"/>
        </p:nvSpPr>
        <p:spPr>
          <a:xfrm>
            <a:off x="0" y="0"/>
            <a:ext cx="8255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2" name="Rett linje 11"/>
          <p:cNvCxnSpPr/>
          <p:nvPr userDrawn="1"/>
        </p:nvCxnSpPr>
        <p:spPr>
          <a:xfrm>
            <a:off x="651300" y="6019800"/>
            <a:ext cx="8720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618" y="739688"/>
            <a:ext cx="2536214" cy="1301701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99" y="504600"/>
            <a:ext cx="4344844" cy="258750"/>
          </a:xfrm>
          <a:prstGeom prst="rect">
            <a:avLst/>
          </a:prstGeom>
          <a:noFill/>
        </p:spPr>
      </p:pic>
      <p:sp>
        <p:nvSpPr>
          <p:cNvPr id="11" name="TekstSylinder 10"/>
          <p:cNvSpPr txBox="1"/>
          <p:nvPr userDrawn="1"/>
        </p:nvSpPr>
        <p:spPr>
          <a:xfrm>
            <a:off x="6191250" y="6134100"/>
            <a:ext cx="3147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b="1">
                <a:solidFill>
                  <a:schemeClr val="bg1">
                    <a:lumMod val="65000"/>
                  </a:schemeClr>
                </a:solidFill>
              </a:rPr>
              <a:t>www.jdps.no</a:t>
            </a:r>
            <a:endParaRPr lang="en-GB" b="1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/>
              <a:t>Klikk for å redigere tittelstil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76152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noProof="0"/>
              <a:t>Klikk for å redigere tittelstil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76152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noProof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8100" y="4600575"/>
            <a:ext cx="7823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noProof="0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308100" y="284400"/>
            <a:ext cx="7823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noProof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308100" y="5167313"/>
            <a:ext cx="7823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noProof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8" cstate="print">
            <a:lum bright="73000" contrast="-7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1" b="36263"/>
          <a:stretch/>
        </p:blipFill>
        <p:spPr>
          <a:xfrm>
            <a:off x="0" y="6052157"/>
            <a:ext cx="1640681" cy="805845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99244" y="286886"/>
            <a:ext cx="7831931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her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9563" y="1440000"/>
            <a:ext cx="7821613" cy="477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36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 noProof="1"/>
              <a:t>Klikk for å redigere tekststiler i malen</a:t>
            </a:r>
          </a:p>
          <a:p>
            <a:pPr lvl="1"/>
            <a:r>
              <a:rPr lang="nb-NO" noProof="1"/>
              <a:t>Andre nivå</a:t>
            </a:r>
          </a:p>
          <a:p>
            <a:pPr lvl="2"/>
            <a:r>
              <a:rPr lang="nb-NO" noProof="1"/>
              <a:t>Tredje nivå</a:t>
            </a:r>
          </a:p>
          <a:p>
            <a:pPr lvl="3"/>
            <a:r>
              <a:rPr lang="nb-NO" noProof="1"/>
              <a:t>Fjerde nivå</a:t>
            </a:r>
          </a:p>
          <a:p>
            <a:pPr lvl="4"/>
            <a:r>
              <a:rPr lang="nb-NO" noProof="1"/>
              <a:t>Femte nivå</a:t>
            </a:r>
          </a:p>
        </p:txBody>
      </p:sp>
      <p:sp>
        <p:nvSpPr>
          <p:cNvPr id="2" name="TekstSylinder 1"/>
          <p:cNvSpPr txBox="1"/>
          <p:nvPr/>
        </p:nvSpPr>
        <p:spPr>
          <a:xfrm>
            <a:off x="154782" y="6424169"/>
            <a:ext cx="22804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>
                <a:solidFill>
                  <a:schemeClr val="tx1">
                    <a:lumMod val="65000"/>
                    <a:lumOff val="35000"/>
                  </a:schemeClr>
                </a:solidFill>
              </a:rPr>
              <a:t>www.jdps.no</a:t>
            </a:r>
            <a:endParaRPr lang="en-GB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060" y="1"/>
            <a:ext cx="1578768" cy="6858000"/>
          </a:xfrm>
          <a:prstGeom prst="rect">
            <a:avLst/>
          </a:prstGeom>
          <a:solidFill>
            <a:schemeClr val="accent1"/>
          </a:solidFill>
        </p:spPr>
      </p:pic>
      <p:pic>
        <p:nvPicPr>
          <p:cNvPr id="4" name="Bilde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942" y="402501"/>
            <a:ext cx="1173004" cy="6020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631796B-0F48-2B2E-1EEA-4154E3765BB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11779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Følsomhet Intern (gul)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6" r:id="rId5"/>
    <p:sldLayoutId id="2147483657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onstantia" panose="02030602050306030303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RotisSansSerif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RotisSansSerif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RotisSansSerif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RotisSansSerif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RotisSansSerif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RotisSansSerif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RotisSansSerif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RotisSansSerif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67B1"/>
        </a:buClr>
        <a:buFont typeface="Arial" pitchFamily="34" charset="0"/>
        <a:buChar char="•"/>
        <a:defRPr sz="3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67B1"/>
        </a:buClr>
        <a:buFont typeface="Arial" pitchFamily="34" charset="0"/>
        <a:buChar char="•"/>
        <a:defRPr sz="28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67B1"/>
        </a:buClr>
        <a:buFont typeface="Arial" pitchFamily="34" charset="0"/>
        <a:buChar char="•"/>
        <a:defRPr sz="24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67B1"/>
        </a:buClr>
        <a:buFont typeface="Arial" pitchFamily="34" charset="0"/>
        <a:buChar char="•"/>
        <a:defRPr sz="20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67B1"/>
        </a:buClr>
        <a:buFont typeface="Arial" pitchFamily="34" charset="0"/>
        <a:buChar char="•"/>
        <a:defRPr sz="20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0147E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0147E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0147E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0147E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tsforvalteren.no/rogaland" TargetMode="External"/><Relationship Id="rId2" Type="http://schemas.openxmlformats.org/officeDocument/2006/relationships/hyperlink" Target="http://www.jdps.n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252248" y="136478"/>
            <a:ext cx="4483526" cy="67864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nb-NO" sz="1200">
              <a:solidFill>
                <a:srgbClr val="0067B1"/>
              </a:solidFill>
              <a:latin typeface="Constantia" panose="02030602050306030303" pitchFamily="18" charset="0"/>
            </a:endParaRPr>
          </a:p>
          <a:p>
            <a:endParaRPr lang="nb-NO" sz="1200">
              <a:solidFill>
                <a:srgbClr val="0067B1"/>
              </a:solidFill>
              <a:latin typeface="Constantia" panose="02030602050306030303" pitchFamily="18" charset="0"/>
            </a:endParaRPr>
          </a:p>
          <a:p>
            <a:endParaRPr lang="nb-NO" sz="1200">
              <a:solidFill>
                <a:srgbClr val="0067B1"/>
              </a:solidFill>
              <a:latin typeface="Constantia" panose="02030602050306030303" pitchFamily="18" charset="0"/>
            </a:endParaRPr>
          </a:p>
          <a:p>
            <a:endParaRPr lang="nb-NO" sz="1200">
              <a:solidFill>
                <a:srgbClr val="0067B1"/>
              </a:solidFill>
              <a:latin typeface="Constantia" panose="02030602050306030303" pitchFamily="18" charset="0"/>
            </a:endParaRPr>
          </a:p>
          <a:p>
            <a:r>
              <a:rPr lang="nb-NO" sz="1200">
                <a:solidFill>
                  <a:srgbClr val="0067B1"/>
                </a:solidFill>
                <a:latin typeface="Constantia" panose="02030602050306030303" pitchFamily="18" charset="0"/>
              </a:rPr>
              <a:t>Måltider</a:t>
            </a:r>
            <a:r>
              <a:rPr lang="nb-NO" sz="1200">
                <a:latin typeface="Constantia" panose="02030602050306030303" pitchFamily="18" charset="0"/>
              </a:rPr>
              <a:t>: </a:t>
            </a:r>
          </a:p>
          <a:p>
            <a:endParaRPr lang="nb-NO" sz="1050"/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Personalet anretter maten på kjøkken. TV-en slås av under alle måltid. Den enkelte rydder etter seg.</a:t>
            </a: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tabLst>
                <a:tab pos="1162050" algn="l"/>
              </a:tabLst>
            </a:pPr>
            <a:endParaRPr lang="nb-NO" sz="105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tabLst>
                <a:tab pos="1162050" algn="l"/>
              </a:tabLst>
            </a:pPr>
            <a:r>
              <a:rPr lang="nb-NO" sz="105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Kl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08.15 	 Frokost</a:t>
            </a:r>
          </a:p>
          <a:p>
            <a:pPr>
              <a:tabLst>
                <a:tab pos="1162050" algn="l"/>
              </a:tabLst>
            </a:pPr>
            <a:r>
              <a:rPr lang="nb-NO" sz="105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Kl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12.00         Lunsj</a:t>
            </a:r>
          </a:p>
          <a:p>
            <a:pPr>
              <a:tabLst>
                <a:tab pos="1162050" algn="l"/>
              </a:tabLst>
            </a:pPr>
            <a:r>
              <a:rPr lang="nb-NO" sz="105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Kl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16.00	 Middag</a:t>
            </a:r>
          </a:p>
          <a:p>
            <a:pPr>
              <a:tabLst>
                <a:tab pos="1162050" algn="l"/>
              </a:tabLst>
            </a:pPr>
            <a:r>
              <a:rPr lang="nb-NO" sz="105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Kl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19.30	 Kveldsmat</a:t>
            </a:r>
          </a:p>
          <a:p>
            <a:endParaRPr lang="nb-NO" sz="1050"/>
          </a:p>
          <a:p>
            <a:endParaRPr lang="nb-NO" sz="1050"/>
          </a:p>
          <a:p>
            <a:endParaRPr lang="nb-NO" sz="1050"/>
          </a:p>
          <a:p>
            <a:endParaRPr lang="nb-NO" sz="1050"/>
          </a:p>
          <a:p>
            <a:endParaRPr lang="nb-NO" sz="1050"/>
          </a:p>
          <a:p>
            <a:endParaRPr lang="nb-NO" sz="1050"/>
          </a:p>
          <a:p>
            <a:r>
              <a:rPr lang="nb-NO" sz="1200">
                <a:solidFill>
                  <a:srgbClr val="0067B1"/>
                </a:solidFill>
                <a:latin typeface="Constantia" panose="02030602050306030303" pitchFamily="18" charset="0"/>
              </a:rPr>
              <a:t>Medisiner blir utdelt:</a:t>
            </a:r>
          </a:p>
          <a:p>
            <a:endParaRPr lang="nb-NO" sz="1050"/>
          </a:p>
          <a:p>
            <a:r>
              <a:rPr lang="nb-NO" sz="1050" err="1">
                <a:solidFill>
                  <a:schemeClr val="tx1">
                    <a:lumMod val="65000"/>
                    <a:lumOff val="35000"/>
                  </a:schemeClr>
                </a:solidFill>
              </a:rPr>
              <a:t>Kl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 08.00</a:t>
            </a:r>
          </a:p>
          <a:p>
            <a:r>
              <a:rPr lang="nb-NO" sz="1050" err="1">
                <a:solidFill>
                  <a:schemeClr val="tx1">
                    <a:lumMod val="65000"/>
                    <a:lumOff val="35000"/>
                  </a:schemeClr>
                </a:solidFill>
              </a:rPr>
              <a:t>Kl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 12.00</a:t>
            </a:r>
          </a:p>
          <a:p>
            <a:r>
              <a:rPr lang="nb-NO" sz="105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Kl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20.00</a:t>
            </a:r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 err="1">
                <a:solidFill>
                  <a:schemeClr val="tx1">
                    <a:lumMod val="65000"/>
                    <a:lumOff val="35000"/>
                  </a:schemeClr>
                </a:solidFill>
              </a:rPr>
              <a:t>Kl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 22.00</a:t>
            </a: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For medisiner utover dette, ta kontakt med personalet.</a:t>
            </a: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Det er ikke lov å oppbevare egne medisiner, vitaminer og helsekostpreparat på rommet, lever derfor disse til avdelingsansvarlig.</a:t>
            </a:r>
          </a:p>
          <a:p>
            <a:pPr algn="r"/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endParaRPr lang="nb-NO" sz="14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endParaRPr lang="nb-NO" sz="16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Postens telefonnummer: 51 77 69 20</a:t>
            </a:r>
          </a:p>
          <a:p>
            <a:endParaRPr lang="nb-NO"/>
          </a:p>
        </p:txBody>
      </p:sp>
      <p:sp>
        <p:nvSpPr>
          <p:cNvPr id="5" name="TekstSylinder 4"/>
          <p:cNvSpPr txBox="1"/>
          <p:nvPr/>
        </p:nvSpPr>
        <p:spPr>
          <a:xfrm>
            <a:off x="5124449" y="161365"/>
            <a:ext cx="3222813" cy="66479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>
                <a:solidFill>
                  <a:srgbClr val="0067B1"/>
                </a:solidFill>
                <a:latin typeface="Constantia" panose="02030602050306030303" pitchFamily="18" charset="0"/>
              </a:rPr>
              <a:t>Velkommen til </a:t>
            </a:r>
          </a:p>
          <a:p>
            <a:pPr algn="ctr"/>
            <a:r>
              <a:rPr lang="nb-NO" sz="3600">
                <a:solidFill>
                  <a:srgbClr val="0067B1"/>
                </a:solidFill>
                <a:latin typeface="Constantia" panose="02030602050306030303" pitchFamily="18" charset="0"/>
              </a:rPr>
              <a:t>Kløver 2 (K2)</a:t>
            </a:r>
          </a:p>
          <a:p>
            <a:pPr algn="ctr"/>
            <a:endParaRPr lang="nb-NO" sz="105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b-NO" sz="105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Navn:	</a:t>
            </a: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		                                                                      </a:t>
            </a: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Behandler:</a:t>
            </a: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	                                                   </a:t>
            </a: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Pasientkontakt:	</a:t>
            </a: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                </a:t>
            </a: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1200">
                <a:solidFill>
                  <a:srgbClr val="0067B1"/>
                </a:solidFill>
                <a:latin typeface="Constantia" panose="02030602050306030303" pitchFamily="18" charset="0"/>
              </a:rPr>
              <a:t>Hvem som jobber her:</a:t>
            </a:r>
          </a:p>
          <a:p>
            <a:r>
              <a:rPr lang="nb-NO" sz="1050" err="1">
                <a:latin typeface="Arial"/>
                <a:cs typeface="Arial"/>
              </a:rPr>
              <a:t>Miljøpersonellet</a:t>
            </a:r>
            <a:r>
              <a:rPr lang="nb-NO" sz="1050">
                <a:latin typeface="Arial"/>
                <a:cs typeface="Arial"/>
              </a:rPr>
              <a:t> 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er sammensatt av spesial-  sykepleiere og vernepleiere, sykepleiere og vernepleiere, helsefagarbeidere, assistenter og studenter.</a:t>
            </a:r>
            <a:endParaRPr lang="nb-NO" sz="120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r>
              <a:rPr lang="nb-NO" sz="1050"/>
              <a:t>Behandlerteamet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 er sammensatt av psykiatere, psykologspesialist og leger i spesialisering. </a:t>
            </a: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200">
                <a:solidFill>
                  <a:srgbClr val="0067B1"/>
                </a:solidFill>
                <a:latin typeface="Constantia"/>
                <a:cs typeface="Arial"/>
              </a:rPr>
              <a:t>Miljøterapi: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Hver pasient får tilrettelagt et individuelt behandlingsopplegg basert på aktuell problemstilling.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Teamet rundt den enkelte pasient består av to pasientkontakter og </a:t>
            </a:r>
            <a:r>
              <a:rPr lang="nb-NO" sz="1050" err="1">
                <a:solidFill>
                  <a:schemeClr val="tx1">
                    <a:lumMod val="65000"/>
                    <a:lumOff val="35000"/>
                  </a:schemeClr>
                </a:solidFill>
              </a:rPr>
              <a:t>hovedbehandler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Vi har fokus på barn som pårørende, og vil tilby barnesamtale.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Hver dag vil du ha en navngitt kontaktperson som du kan henvende deg til.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Behandlingsmøter; mandag, onsdag og fredag. Du kan formidle ønsker/behov til din kontakt.</a:t>
            </a:r>
          </a:p>
          <a:p>
            <a:endParaRPr lang="nb-NO" sz="1050"/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312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Sylinder 4"/>
          <p:cNvSpPr txBox="1"/>
          <p:nvPr/>
        </p:nvSpPr>
        <p:spPr>
          <a:xfrm>
            <a:off x="145678" y="147918"/>
            <a:ext cx="4690782" cy="69634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b-NO" sz="1200">
                <a:solidFill>
                  <a:srgbClr val="0067B1"/>
                </a:solidFill>
                <a:latin typeface="Constantia" panose="02030602050306030303" pitchFamily="18" charset="0"/>
              </a:rPr>
              <a:t>Husregler</a:t>
            </a: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For din egen, medpasienters og personalets sikkerhet gjennomgås bagasjen rutinemessig ved innleggelse </a:t>
            </a:r>
            <a:r>
              <a:rPr lang="nb-NO" sz="9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(psykisk helsevernloven §4-6. andre ledd)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. </a:t>
            </a:r>
            <a:r>
              <a:rPr lang="nb-NO" sz="1050">
                <a:latin typeface="Arial"/>
                <a:cs typeface="Arial"/>
              </a:rPr>
              <a:t>Kontroll av bagasje og kroppsvisitering kan også bli gjennomført ved konkret mistanke om innføring av rusmidler eller farlige gjenstander etter permisjon eller utgang.</a:t>
            </a:r>
            <a:endParaRPr lang="nb-NO" sz="1050">
              <a:solidFill>
                <a:srgbClr val="0067B1"/>
              </a:solidFill>
              <a:latin typeface="Arial"/>
              <a:cs typeface="Arial"/>
            </a:endParaRPr>
          </a:p>
          <a:p>
            <a:endParaRPr lang="nb-NO" sz="800"/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Det er ikke anledning å oppholde seg på medpasienters rom/eller ta kontakt med andre på deres rom.</a:t>
            </a:r>
          </a:p>
          <a:p>
            <a:endParaRPr lang="nb-NO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Vis hensyn til medpasienter når du oppholder deg i fellesrom.  </a:t>
            </a:r>
          </a:p>
          <a:p>
            <a:endParaRPr lang="nb-NO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Telefonsamtaler føres på rom, ikke i korridoren eller i fellesrom. Dette av hensyn til både ditt og medpasienters privatliv.</a:t>
            </a:r>
          </a:p>
          <a:p>
            <a:endParaRPr lang="nb-NO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Dersom du har med deg verdisaker hit til posten, kan dette oppbevares innelåst. Vi kan ikke ta ansvar for eiendeler/verdisaker som oppbevares på eget rom.</a:t>
            </a:r>
          </a:p>
          <a:p>
            <a:endParaRPr lang="nb-NO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Kjøp, salg og lån pasienter imellom er ikke tillatt.</a:t>
            </a:r>
          </a:p>
          <a:p>
            <a:endParaRPr lang="nb-NO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Den enkelte holder orden på eget rom. Fast vaskedag hver tirsdag. Personalet kan hjelpe til ved behov.</a:t>
            </a:r>
          </a:p>
          <a:p>
            <a:endParaRPr lang="nb-NO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Den enkelte vasker sitt eget tøy i felles vaskemaskin. Spør personalet dersom du trenger hjelp. NB: Skriv navnet ditt på en gul lapp og sett den på maskinen.</a:t>
            </a:r>
          </a:p>
          <a:p>
            <a:endParaRPr lang="nb-NO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Fjernsyn: Bli enig med de andre som oppholder seg i stua om hvilken kanal dere vil se på. TV er avslått under måltider. Vi minner om ro i posten klokken elleve på hverdager.</a:t>
            </a:r>
          </a:p>
          <a:p>
            <a:endParaRPr lang="nb-NO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Fotografering: Det er </a:t>
            </a:r>
            <a:r>
              <a:rPr lang="nb-NO" sz="1050"/>
              <a:t>ikke tillatt </a:t>
            </a:r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å ta bilde, video eller lydopptak i posten, verken av medpasienter eller personalet. Gjelder også med mobiltelefon.  Dette på grunn av taushetsplikt og av hensyn til den enkeltes integritet. </a:t>
            </a:r>
          </a:p>
          <a:p>
            <a:endParaRPr lang="nb-NO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Røyking: Det er ikke tillatt å røyke i posten. Røyking foregår utendørs. Dette gjelder også e-sigaretter</a:t>
            </a:r>
            <a:r>
              <a:rPr lang="nb-NO" sz="1050">
                <a:latin typeface="Arial"/>
                <a:cs typeface="Arial"/>
              </a:rPr>
              <a:t>. Kløver 2 har elektriske lightere installert på terrassen og røykerom, som pasienter kan bruke.</a:t>
            </a:r>
            <a:r>
              <a:rPr lang="nb-NO" sz="1050">
                <a:solidFill>
                  <a:srgbClr val="FF0000"/>
                </a:solidFill>
                <a:latin typeface="Arial"/>
                <a:cs typeface="Arial"/>
              </a:rPr>
              <a:t> </a:t>
            </a:r>
            <a:r>
              <a:rPr lang="nb-NO" sz="1050">
                <a:latin typeface="Arial"/>
                <a:cs typeface="Arial"/>
              </a:rPr>
              <a:t>Det er ikke tillatt  å ha egne lightere på skjermet enhet.  </a:t>
            </a:r>
            <a:endParaRPr lang="nb-NO" sz="1050"/>
          </a:p>
          <a:p>
            <a:endParaRPr lang="nb-NO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>
                <a:solidFill>
                  <a:schemeClr val="tx1">
                    <a:lumMod val="65000"/>
                    <a:lumOff val="35000"/>
                  </a:schemeClr>
                </a:solidFill>
              </a:rPr>
              <a:t>Enhver form for bruk, omsetning og oppbevaring av rusmidler er forbudt i og utenfor avdelingen</a:t>
            </a:r>
            <a:r>
              <a:rPr lang="nb-NO" sz="100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endParaRPr lang="nb-NO" sz="1050"/>
          </a:p>
        </p:txBody>
      </p:sp>
      <p:sp>
        <p:nvSpPr>
          <p:cNvPr id="7" name="TekstSylinder 6"/>
          <p:cNvSpPr txBox="1"/>
          <p:nvPr/>
        </p:nvSpPr>
        <p:spPr>
          <a:xfrm>
            <a:off x="5076825" y="147918"/>
            <a:ext cx="4686300" cy="70865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b-NO" sz="1200" dirty="0">
                <a:solidFill>
                  <a:srgbClr val="0067B1"/>
                </a:solidFill>
                <a:latin typeface="Constantia"/>
                <a:cs typeface="Arial"/>
              </a:rPr>
              <a:t>Lov om psykisk helsevern</a:t>
            </a:r>
          </a:p>
          <a:p>
            <a:r>
              <a:rPr lang="nb-NO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Behandlingen skjer etter lov om psykisk helsevern</a:t>
            </a:r>
          </a:p>
          <a:p>
            <a:r>
              <a:rPr lang="nb-NO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Under oppholdet vil du få både muntlig og skriftlig informasjon om dine rettigheter og plikter som pasient. </a:t>
            </a:r>
          </a:p>
          <a:p>
            <a:r>
              <a:rPr lang="nb-NO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Informasjon om dine rettigheter og plikter som pasient finner du </a:t>
            </a:r>
            <a:r>
              <a:rPr lang="nb-NO" sz="10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bl.a</a:t>
            </a:r>
            <a:r>
              <a:rPr lang="nb-NO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på </a:t>
            </a:r>
            <a:r>
              <a:rPr lang="nb-NO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jdps.no</a:t>
            </a:r>
            <a:r>
              <a:rPr lang="nb-NO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, Helsenorge.no og lovdata.no</a:t>
            </a:r>
            <a:endParaRPr lang="nb-NO" sz="10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100" b="1" dirty="0">
                <a:solidFill>
                  <a:srgbClr val="242424"/>
                </a:solidFill>
                <a:latin typeface="Calibri"/>
                <a:cs typeface="Calibri"/>
              </a:rPr>
              <a:t>Kontrollkommisjonen (KK)</a:t>
            </a:r>
            <a:endParaRPr lang="nb-NO" dirty="0"/>
          </a:p>
          <a:p>
            <a:r>
              <a:rPr lang="nb-NO" sz="1100" dirty="0">
                <a:solidFill>
                  <a:srgbClr val="242424"/>
                </a:solidFill>
                <a:latin typeface="Calibri"/>
                <a:cs typeface="Calibri"/>
              </a:rPr>
              <a:t>Hovedoppgaven til KK er å sikre rettstryggheten til pasientene i møte med det psykiske helsevernet. De kommer annenhver torsdag til Jæren DPS, datoene og kontaktinformasjon finner du på oppslagstavlen i gangen.</a:t>
            </a:r>
            <a:endParaRPr lang="nb-NO" dirty="0"/>
          </a:p>
          <a:p>
            <a:r>
              <a:rPr lang="nb-NO" sz="1100" dirty="0">
                <a:solidFill>
                  <a:srgbClr val="242424"/>
                </a:solidFill>
                <a:latin typeface="Calibri"/>
                <a:cs typeface="Calibri"/>
              </a:rPr>
              <a:t>Hvis du ønsker å klage på innleggelsen kan du få klageskjema fra personalet på avdelingen som vil bli sendt til kontrollkommisjonen, eller du kan ta kontakt direkte med dem selv. </a:t>
            </a:r>
            <a:endParaRPr lang="nb-NO" dirty="0"/>
          </a:p>
          <a:p>
            <a:r>
              <a:rPr lang="nb-NO" sz="1100" dirty="0">
                <a:solidFill>
                  <a:srgbClr val="242424"/>
                </a:solidFill>
                <a:latin typeface="Calibri"/>
                <a:cs typeface="Calibri"/>
              </a:rPr>
              <a:t>Mer informasjon på </a:t>
            </a:r>
            <a:r>
              <a:rPr lang="nb-NO" sz="1100" u="sng" dirty="0">
                <a:solidFill>
                  <a:srgbClr val="0563C1"/>
                </a:solidFill>
                <a:latin typeface="Calibri"/>
                <a:cs typeface="Calibri"/>
                <a:hlinkClick r:id="rId3"/>
              </a:rPr>
              <a:t>statsforvalteren.no/rogaland</a:t>
            </a:r>
            <a:r>
              <a:rPr lang="nb-NO" sz="1100" dirty="0">
                <a:solidFill>
                  <a:srgbClr val="242424"/>
                </a:solidFill>
                <a:latin typeface="Calibri"/>
                <a:cs typeface="Calibri"/>
              </a:rPr>
              <a:t> &gt; helse og omsorg &gt; psykisk helse og rus &gt; </a:t>
            </a:r>
            <a:r>
              <a:rPr lang="nb-NO" sz="1100" dirty="0" err="1">
                <a:solidFill>
                  <a:srgbClr val="242424"/>
                </a:solidFill>
                <a:latin typeface="Calibri"/>
                <a:cs typeface="Calibri"/>
              </a:rPr>
              <a:t>kontrollkommisjonane</a:t>
            </a:r>
            <a:r>
              <a:rPr lang="nb-NO" sz="1100" dirty="0">
                <a:solidFill>
                  <a:srgbClr val="242424"/>
                </a:solidFill>
                <a:latin typeface="Calibri"/>
                <a:cs typeface="Calibri"/>
              </a:rPr>
              <a:t> i det psykiske helsevernet</a:t>
            </a:r>
            <a:endParaRPr lang="nb-NO" dirty="0"/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200" dirty="0">
                <a:solidFill>
                  <a:srgbClr val="0067B1"/>
                </a:solidFill>
                <a:latin typeface="Constantia"/>
                <a:cs typeface="Arial"/>
              </a:rPr>
              <a:t>Taushetsplikt</a:t>
            </a:r>
          </a:p>
          <a:p>
            <a:r>
              <a:rPr lang="nb-NO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Alle som arbeider her har taushetsplikt.</a:t>
            </a:r>
          </a:p>
          <a:p>
            <a:r>
              <a:rPr lang="nb-NO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Moralsk taushetsplikt mellom pasienter. Snakk med din kontakt din om hva det innebærer.</a:t>
            </a: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200" dirty="0">
                <a:solidFill>
                  <a:srgbClr val="0067B1"/>
                </a:solidFill>
                <a:latin typeface="Constantia"/>
                <a:cs typeface="Arial"/>
              </a:rPr>
              <a:t>Visitt</a:t>
            </a:r>
          </a:p>
          <a:p>
            <a:r>
              <a:rPr lang="nb-NO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Du må gjerne ta imot besøk. Avtal dette med personalet. Av hensyn til taushetsplikten kan du ta imot besøket på rommet ditt, samtalerommet og i sittegruppen v/hovedinngangen. Barn som kommer på besøk kan få tilbud om å bli vist rundt i posten.</a:t>
            </a: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200" dirty="0">
                <a:solidFill>
                  <a:srgbClr val="0067B1"/>
                </a:solidFill>
                <a:latin typeface="Constantia"/>
                <a:cs typeface="Arial"/>
              </a:rPr>
              <a:t>Kantinen</a:t>
            </a:r>
          </a:p>
          <a:p>
            <a:r>
              <a:rPr lang="nb-NO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Kantinen er åpen fra kl. 09.00 til 13.30.</a:t>
            </a:r>
            <a:endParaRPr lang="nb-NO" sz="10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b-NO" sz="1200">
              <a:solidFill>
                <a:srgbClr val="0067B1"/>
              </a:solidFill>
              <a:latin typeface="Constantia" panose="02030602050306030303" pitchFamily="18" charset="0"/>
            </a:endParaRPr>
          </a:p>
          <a:p>
            <a:r>
              <a:rPr lang="nb-NO" sz="1200" dirty="0">
                <a:solidFill>
                  <a:srgbClr val="0067B1"/>
                </a:solidFill>
                <a:latin typeface="Constantia"/>
                <a:cs typeface="Arial"/>
              </a:rPr>
              <a:t>Fysisk aktivitet</a:t>
            </a:r>
          </a:p>
          <a:p>
            <a:r>
              <a:rPr lang="nb-NO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Det er godt dokumentert at fysisk aktivitet har god effekt på forskjellige former for psykiske lidelser. Vi oppmuntrer derfor til at flest mulig benytter de gode turmulighetene i nærmiljøet.</a:t>
            </a: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050" dirty="0">
                <a:solidFill>
                  <a:srgbClr val="0067B1"/>
                </a:solidFill>
                <a:latin typeface="Constantia"/>
                <a:cs typeface="Arial"/>
              </a:rPr>
              <a:t>Grupper</a:t>
            </a:r>
          </a:p>
          <a:p>
            <a:r>
              <a:rPr lang="nb-NO" sz="1050" dirty="0">
                <a:latin typeface="Arial"/>
                <a:cs typeface="Arial"/>
              </a:rPr>
              <a:t>Vi har tilbud om grupper hver dag mandag og torsdag, </a:t>
            </a:r>
            <a:r>
              <a:rPr lang="nb-NO" sz="1050" dirty="0" err="1">
                <a:latin typeface="Arial"/>
                <a:cs typeface="Arial"/>
              </a:rPr>
              <a:t>saman</a:t>
            </a:r>
            <a:r>
              <a:rPr lang="nb-NO" sz="1050" dirty="0">
                <a:latin typeface="Arial"/>
                <a:cs typeface="Arial"/>
              </a:rPr>
              <a:t> med mestringsenheten. Avtal med din kontaktperson om du ønsker å delta på disse. </a:t>
            </a:r>
            <a:endParaRPr lang="nb-NO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b-NO" sz="10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030826"/>
      </p:ext>
    </p:extLst>
  </p:cSld>
  <p:clrMapOvr>
    <a:masterClrMapping/>
  </p:clrMapOvr>
</p:sld>
</file>

<file path=ppt/theme/theme1.xml><?xml version="1.0" encoding="utf-8"?>
<a:theme xmlns:a="http://schemas.openxmlformats.org/drawingml/2006/main" name="JDPS-powerpointmal_4-3">
  <a:themeElements>
    <a:clrScheme name="Proactima">
      <a:dk1>
        <a:sysClr val="windowText" lastClr="000000"/>
      </a:dk1>
      <a:lt1>
        <a:sysClr val="window" lastClr="FFFFFF"/>
      </a:lt1>
      <a:dk2>
        <a:srgbClr val="0067B1"/>
      </a:dk2>
      <a:lt2>
        <a:srgbClr val="C9CBCC"/>
      </a:lt2>
      <a:accent1>
        <a:srgbClr val="4F81BD"/>
      </a:accent1>
      <a:accent2>
        <a:srgbClr val="EF3E42"/>
      </a:accent2>
      <a:accent3>
        <a:srgbClr val="54B948"/>
      </a:accent3>
      <a:accent4>
        <a:srgbClr val="A54499"/>
      </a:accent4>
      <a:accent5>
        <a:srgbClr val="00A0AF"/>
      </a:accent5>
      <a:accent6>
        <a:srgbClr val="F89828"/>
      </a:accent6>
      <a:hlink>
        <a:srgbClr val="0000FF"/>
      </a:hlink>
      <a:folHlink>
        <a:srgbClr val="800080"/>
      </a:folHlink>
    </a:clrScheme>
    <a:fontScheme name="Proactima P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8CFFF217EB7E845BA97C2444DAD6C89" ma:contentTypeVersion="13" ma:contentTypeDescription="Opprett et nytt dokument." ma:contentTypeScope="" ma:versionID="91113a19dcda6b615008937de2eefe2d">
  <xsd:schema xmlns:xsd="http://www.w3.org/2001/XMLSchema" xmlns:xs="http://www.w3.org/2001/XMLSchema" xmlns:p="http://schemas.microsoft.com/office/2006/metadata/properties" xmlns:ns2="20ceea16-361c-4c34-b181-8a10a076e95f" xmlns:ns3="acdab681-776a-4c38-863e-5aaa19c3574f" targetNamespace="http://schemas.microsoft.com/office/2006/metadata/properties" ma:root="true" ma:fieldsID="b2203bcfa8cf48165690a06eee2fcdb7" ns2:_="" ns3:_="">
    <xsd:import namespace="20ceea16-361c-4c34-b181-8a10a076e95f"/>
    <xsd:import namespace="acdab681-776a-4c38-863e-5aaa19c357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ceea16-361c-4c34-b181-8a10a076e9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emerkelapper" ma:readOnly="false" ma:fieldId="{5cf76f15-5ced-4ddc-b409-7134ff3c332f}" ma:taxonomyMulti="true" ma:sspId="36a61b50-ac2f-48d5-8ac7-e75171fb65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dab681-776a-4c38-863e-5aaa19c3574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c10eba1a-4c7c-4c44-abc2-06a24e8141dd}" ma:internalName="TaxCatchAll" ma:showField="CatchAllData" ma:web="acdab681-776a-4c38-863e-5aaa19c357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ceea16-361c-4c34-b181-8a10a076e95f">
      <Terms xmlns="http://schemas.microsoft.com/office/infopath/2007/PartnerControls"/>
    </lcf76f155ced4ddcb4097134ff3c332f>
    <TaxCatchAll xmlns="acdab681-776a-4c38-863e-5aaa19c3574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57F76C-824F-44EB-B71C-99898035347F}">
  <ds:schemaRefs>
    <ds:schemaRef ds:uri="20ceea16-361c-4c34-b181-8a10a076e95f"/>
    <ds:schemaRef ds:uri="acdab681-776a-4c38-863e-5aaa19c3574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42EAD07-F0D6-428B-885E-E29E9D2092C9}">
  <ds:schemaRefs>
    <ds:schemaRef ds:uri="20ceea16-361c-4c34-b181-8a10a076e95f"/>
    <ds:schemaRef ds:uri="acdab681-776a-4c38-863e-5aaa19c3574f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98816B7-3D8F-4E13-B769-6580BD8C8F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JDPS-powerpointmal_4-3</Template>
  <Application>Microsoft Office PowerPoint</Application>
  <PresentationFormat>A4 Paper (210x297 mm)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JDPS-powerpointmal_4-3</vt:lpstr>
      <vt:lpstr>PowerPoint Presentation</vt:lpstr>
      <vt:lpstr>PowerPoint Presentation</vt:lpstr>
    </vt:vector>
  </TitlesOfParts>
  <Company>Helse Vest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Sørnes</dc:creator>
  <cp:revision>4</cp:revision>
  <cp:lastPrinted>2021-03-10T11:10:18Z</cp:lastPrinted>
  <dcterms:created xsi:type="dcterms:W3CDTF">2014-09-11T09:46:15Z</dcterms:created>
  <dcterms:modified xsi:type="dcterms:W3CDTF">2025-07-08T09:53:48Z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c3ffc1c-ef00-4620-9c2f-7d9c1597774b_Enabled">
    <vt:lpwstr>true</vt:lpwstr>
  </property>
  <property fmtid="{D5CDD505-2E9C-101B-9397-08002B2CF9AE}" pid="3" name="MSIP_Label_0c3ffc1c-ef00-4620-9c2f-7d9c1597774b_SetDate">
    <vt:lpwstr>2024-02-01T08:55:07Z</vt:lpwstr>
  </property>
  <property fmtid="{D5CDD505-2E9C-101B-9397-08002B2CF9AE}" pid="4" name="MSIP_Label_0c3ffc1c-ef00-4620-9c2f-7d9c1597774b_Method">
    <vt:lpwstr>Standard</vt:lpwstr>
  </property>
  <property fmtid="{D5CDD505-2E9C-101B-9397-08002B2CF9AE}" pid="5" name="MSIP_Label_0c3ffc1c-ef00-4620-9c2f-7d9c1597774b_Name">
    <vt:lpwstr>Intern</vt:lpwstr>
  </property>
  <property fmtid="{D5CDD505-2E9C-101B-9397-08002B2CF9AE}" pid="6" name="MSIP_Label_0c3ffc1c-ef00-4620-9c2f-7d9c1597774b_SiteId">
    <vt:lpwstr>bdcbe535-f3cf-49f5-8a6a-fb6d98dc7837</vt:lpwstr>
  </property>
  <property fmtid="{D5CDD505-2E9C-101B-9397-08002B2CF9AE}" pid="7" name="MSIP_Label_0c3ffc1c-ef00-4620-9c2f-7d9c1597774b_ActionId">
    <vt:lpwstr>2b91b2d7-6e60-4444-9974-1a449ba0cbf2</vt:lpwstr>
  </property>
  <property fmtid="{D5CDD505-2E9C-101B-9397-08002B2CF9AE}" pid="8" name="MSIP_Label_0c3ffc1c-ef00-4620-9c2f-7d9c1597774b_ContentBits">
    <vt:lpwstr>2</vt:lpwstr>
  </property>
  <property fmtid="{D5CDD505-2E9C-101B-9397-08002B2CF9AE}" pid="9" name="ClassificationContentMarkingFooterLocations">
    <vt:lpwstr>JDPS-powerpointmal_4-3:7</vt:lpwstr>
  </property>
  <property fmtid="{D5CDD505-2E9C-101B-9397-08002B2CF9AE}" pid="10" name="ClassificationContentMarkingFooterText">
    <vt:lpwstr>Følsomhet Intern (gul)</vt:lpwstr>
  </property>
  <property fmtid="{D5CDD505-2E9C-101B-9397-08002B2CF9AE}" pid="11" name="ContentTypeId">
    <vt:lpwstr>0x01010008CFFF217EB7E845BA97C2444DAD6C89</vt:lpwstr>
  </property>
  <property fmtid="{D5CDD505-2E9C-101B-9397-08002B2CF9AE}" pid="12" name="MediaServiceImageTags">
    <vt:lpwstr/>
  </property>
</Properties>
</file>